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5"/>
  </p:handoutMasterIdLst>
  <p:sldIdLst>
    <p:sldId id="257" r:id="rId2"/>
    <p:sldId id="256" r:id="rId3"/>
    <p:sldId id="258" r:id="rId4"/>
  </p:sldIdLst>
  <p:sldSz cx="6858000" cy="9144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30" autoAdjust="0"/>
  </p:normalViewPr>
  <p:slideViewPr>
    <p:cSldViewPr>
      <p:cViewPr>
        <p:scale>
          <a:sx n="80" d="100"/>
          <a:sy n="80" d="100"/>
        </p:scale>
        <p:origin x="-1626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FF0D072-2120-4781-93CC-6CD187B9D9D2}" type="datetimeFigureOut">
              <a:rPr lang="ja-JP" altLang="en-US"/>
              <a:pPr/>
              <a:t>2014/1/14</a:t>
            </a:fld>
            <a:endParaRPr lang="en-US" altLang="ja-JP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AD2B04B-C1EA-4F18-B264-898F99EEE23C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C07FD-8316-47FA-809E-1222E55080CD}" type="datetimeFigureOut">
              <a:rPr lang="ja-JP" altLang="en-US"/>
              <a:pPr>
                <a:defRPr/>
              </a:pPr>
              <a:t>2014/1/14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B2CC3-EEFF-4C6C-B4C5-FFF9A92BA95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25A92-1B49-4164-9648-150FCA1384C7}" type="datetimeFigureOut">
              <a:rPr lang="ja-JP" altLang="en-US"/>
              <a:pPr>
                <a:defRPr/>
              </a:pPr>
              <a:t>2014/1/14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43541-FF44-4948-85DB-6B996541888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7017D-8EEB-4BA9-808C-722B2FB6E337}" type="datetimeFigureOut">
              <a:rPr lang="ja-JP" altLang="en-US"/>
              <a:pPr>
                <a:defRPr/>
              </a:pPr>
              <a:t>2014/1/14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53005-E058-4491-ADD6-F81BEAB845B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1C362-D8E9-4F09-B85B-F1AD14AD6C94}" type="datetimeFigureOut">
              <a:rPr lang="ja-JP" altLang="en-US"/>
              <a:pPr>
                <a:defRPr/>
              </a:pPr>
              <a:t>2014/1/14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7B00E-2D15-4491-B736-128F6D75105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0C5C4-BC42-4B25-AC70-77D391E4C573}" type="datetimeFigureOut">
              <a:rPr lang="ja-JP" altLang="en-US"/>
              <a:pPr>
                <a:defRPr/>
              </a:pPr>
              <a:t>2014/1/14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EAF2B-60F7-4E3B-B1A9-44CDEDBC478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A2B0C-4DBD-4E39-9ACB-A5D387A74B78}" type="datetimeFigureOut">
              <a:rPr lang="ja-JP" altLang="en-US"/>
              <a:pPr>
                <a:defRPr/>
              </a:pPr>
              <a:t>2014/1/14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1C08D-0B0C-4D65-99AA-58EC5442567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A3CFF-8E37-4DF1-8BBF-45FBCE834A7A}" type="datetimeFigureOut">
              <a:rPr lang="ja-JP" altLang="en-US"/>
              <a:pPr>
                <a:defRPr/>
              </a:pPr>
              <a:t>2014/1/14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14DDF-FBA7-46F1-83D6-6FD8BEEFDBE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89CF9-CFBA-49F3-AF7E-6D259AD33449}" type="datetimeFigureOut">
              <a:rPr lang="ja-JP" altLang="en-US"/>
              <a:pPr>
                <a:defRPr/>
              </a:pPr>
              <a:t>2014/1/14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C37D2-0622-451C-B8F5-47D60F86A8C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9251-FD14-490B-9ABA-741A445DB8BD}" type="datetimeFigureOut">
              <a:rPr lang="ja-JP" altLang="en-US"/>
              <a:pPr>
                <a:defRPr/>
              </a:pPr>
              <a:t>2014/1/14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52DDE-8412-43C3-B132-433970E3AA0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56EB6-B494-45D4-8202-22CB06F2EFDC}" type="datetimeFigureOut">
              <a:rPr lang="ja-JP" altLang="en-US"/>
              <a:pPr>
                <a:defRPr/>
              </a:pPr>
              <a:t>2014/1/14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3F3D0-F199-4B4C-BEEB-909B82C0927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4D792-DFAE-4A04-9794-5ADE0F714455}" type="datetimeFigureOut">
              <a:rPr lang="ja-JP" altLang="en-US"/>
              <a:pPr>
                <a:defRPr/>
              </a:pPr>
              <a:t>2014/1/14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8066B-2C36-4878-8476-032F1DE1178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F85E6D2-2679-4D10-8FEB-919EB8D135BE}" type="datetimeFigureOut">
              <a:rPr lang="ja-JP" altLang="en-US"/>
              <a:pPr>
                <a:defRPr/>
              </a:pPr>
              <a:t>2014/1/14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AAC417D-CD0C-4430-B190-6D081CE82E7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67150" y="4832350"/>
            <a:ext cx="2995613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71788" y="0"/>
            <a:ext cx="398621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正方形/長方形 3"/>
          <p:cNvSpPr/>
          <p:nvPr/>
        </p:nvSpPr>
        <p:spPr>
          <a:xfrm>
            <a:off x="227718" y="160052"/>
            <a:ext cx="6425157" cy="95410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長崎県基幹型認知症疾患医療センター</a:t>
            </a:r>
            <a:endParaRPr lang="en-US" altLang="ja-JP" sz="2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市民公開講座</a:t>
            </a:r>
            <a:endParaRPr lang="ja-JP" altLang="en-US" sz="2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3316" name="テキスト ボックス 5"/>
          <p:cNvSpPr txBox="1">
            <a:spLocks noChangeArrowheads="1"/>
          </p:cNvSpPr>
          <p:nvPr/>
        </p:nvSpPr>
        <p:spPr bwMode="auto">
          <a:xfrm>
            <a:off x="193675" y="2620963"/>
            <a:ext cx="6878638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latin typeface="HGS創英角ﾎﾟｯﾌﾟ体" pitchFamily="50" charset="-128"/>
                <a:ea typeface="HGS創英角ﾎﾟｯﾌﾟ体" pitchFamily="50" charset="-128"/>
              </a:rPr>
              <a:t>①　地域で見守る　高齢者のこころの健康対策</a:t>
            </a:r>
            <a:endParaRPr lang="en-US" altLang="ja-JP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ja-JP" altLang="en-US">
                <a:latin typeface="HGS創英角ﾎﾟｯﾌﾟ体" pitchFamily="50" charset="-128"/>
                <a:ea typeface="HGS創英角ﾎﾟｯﾌﾟ体" pitchFamily="50" charset="-128"/>
              </a:rPr>
              <a:t>～基幹型認知症疾患センター受診とその後の流れ～</a:t>
            </a:r>
            <a:endParaRPr lang="en-US" altLang="ja-JP"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lang="en-US" altLang="ja-JP" sz="120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ja-JP" altLang="en-US">
                <a:latin typeface="HGS創英角ﾎﾟｯﾌﾟ体" pitchFamily="50" charset="-128"/>
                <a:ea typeface="HGS創英角ﾎﾟｯﾌﾟ体" pitchFamily="50" charset="-128"/>
              </a:rPr>
              <a:t>②　若年性認知症と診断されて</a:t>
            </a:r>
            <a:endParaRPr lang="en-US" altLang="ja-JP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ja-JP" altLang="en-US">
                <a:latin typeface="HGS創英角ﾎﾟｯﾌﾟ体" pitchFamily="50" charset="-128"/>
                <a:ea typeface="HGS創英角ﾎﾟｯﾌﾟ体" pitchFamily="50" charset="-128"/>
              </a:rPr>
              <a:t>　　　　　～当事者の立場から～</a:t>
            </a:r>
            <a:endParaRPr lang="en-US" altLang="ja-JP"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lang="en-US" altLang="ja-JP" sz="120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ja-JP" altLang="en-US">
                <a:latin typeface="HGS創英角ﾎﾟｯﾌﾟ体" pitchFamily="50" charset="-128"/>
                <a:ea typeface="HGS創英角ﾎﾟｯﾌﾟ体" pitchFamily="50" charset="-128"/>
              </a:rPr>
              <a:t>③　個別相談会　</a:t>
            </a:r>
            <a:r>
              <a:rPr lang="en-US" altLang="ja-JP">
                <a:latin typeface="HGS創英角ﾎﾟｯﾌﾟ体" pitchFamily="50" charset="-128"/>
                <a:ea typeface="HGS創英角ﾎﾟｯﾌﾟ体" pitchFamily="50" charset="-128"/>
              </a:rPr>
              <a:t>※</a:t>
            </a:r>
            <a:r>
              <a:rPr lang="ja-JP" altLang="en-US">
                <a:latin typeface="HGS創英角ﾎﾟｯﾌﾟ体" pitchFamily="50" charset="-128"/>
                <a:ea typeface="HGS創英角ﾎﾟｯﾌﾟ体" pitchFamily="50" charset="-128"/>
              </a:rPr>
              <a:t>要申し込み。定員になり次第締め切ります。</a:t>
            </a:r>
            <a:endParaRPr lang="en-US" altLang="ja-JP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ja-JP" altLang="en-US">
                <a:latin typeface="HGS創英角ﾎﾟｯﾌﾟ体" pitchFamily="50" charset="-128"/>
                <a:ea typeface="HGS創英角ﾎﾟｯﾌﾟ体" pitchFamily="50" charset="-128"/>
              </a:rPr>
              <a:t>　　　～認知症治療に取り組む医師、ケアマネジャー</a:t>
            </a:r>
            <a:endParaRPr lang="en-US" altLang="ja-JP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ja-JP" altLang="en-US">
                <a:latin typeface="HGS創英角ﾎﾟｯﾌﾟ体" pitchFamily="50" charset="-128"/>
                <a:ea typeface="HGS創英角ﾎﾟｯﾌﾟ体" pitchFamily="50" charset="-128"/>
              </a:rPr>
              <a:t>　　　　認知症看護協会認定看護師、ケースワーカー～</a:t>
            </a:r>
            <a:endParaRPr lang="en-US" altLang="ja-JP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263525" y="876300"/>
            <a:ext cx="164941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入場無料</a:t>
            </a:r>
            <a:endParaRPr lang="ja-JP" altLang="en-US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93675" y="6156325"/>
            <a:ext cx="3305175" cy="9144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長崎大学医</a:t>
            </a:r>
            <a:r>
              <a:rPr lang="ja-JP" altLang="en-US" sz="2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学部</a:t>
            </a:r>
            <a:endParaRPr lang="en-US" altLang="ja-JP" sz="24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良</a:t>
            </a:r>
            <a:r>
              <a:rPr lang="ja-JP" altLang="en-US" sz="2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順</a:t>
            </a:r>
            <a:r>
              <a:rPr lang="ja-JP" altLang="en-US" sz="2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会館</a:t>
            </a:r>
            <a:r>
              <a:rPr lang="en-US" altLang="ja-JP" sz="2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lang="ja-JP" altLang="en-US" sz="2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地図裏面</a:t>
            </a:r>
            <a:r>
              <a:rPr lang="en-US" altLang="ja-JP" sz="2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  <a:endParaRPr lang="ja-JP" altLang="en-US" sz="24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193675" y="5076825"/>
            <a:ext cx="3306763" cy="107156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2014</a:t>
            </a:r>
            <a:r>
              <a:rPr lang="ja-JP" altLang="en-US" sz="2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年</a:t>
            </a:r>
            <a:r>
              <a:rPr lang="en-US" altLang="ja-JP" sz="2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</a:t>
            </a:r>
            <a:r>
              <a:rPr lang="ja-JP" altLang="en-US" sz="2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月</a:t>
            </a:r>
            <a:r>
              <a:rPr lang="en-US" altLang="ja-JP" sz="2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11</a:t>
            </a:r>
            <a:r>
              <a:rPr lang="ja-JP" altLang="en-US" sz="2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</a:t>
            </a:r>
            <a:r>
              <a:rPr lang="en-US" altLang="ja-JP" sz="2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lang="ja-JP" altLang="en-US" sz="2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火</a:t>
            </a:r>
            <a:r>
              <a:rPr lang="en-US" altLang="ja-JP" sz="2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13:30</a:t>
            </a:r>
            <a:r>
              <a:rPr lang="ja-JP" altLang="en-US" sz="2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</a:t>
            </a:r>
            <a:r>
              <a:rPr lang="en-US" altLang="ja-JP" sz="2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17:30</a:t>
            </a:r>
            <a:endParaRPr lang="ja-JP" altLang="en-US" sz="28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25117" y="1785647"/>
            <a:ext cx="5351144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長崎で認知症になったら</a:t>
            </a:r>
            <a:endParaRPr lang="ja-JP" altLang="en-US" sz="36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3321" name="テキスト ボックス 1"/>
          <p:cNvSpPr txBox="1">
            <a:spLocks noChangeArrowheads="1"/>
          </p:cNvSpPr>
          <p:nvPr/>
        </p:nvSpPr>
        <p:spPr bwMode="auto">
          <a:xfrm>
            <a:off x="476250" y="7451725"/>
            <a:ext cx="60055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>
                <a:latin typeface="Calibri" pitchFamily="34" charset="0"/>
              </a:rPr>
              <a:t>主催：長崎大学基幹型認知症疾患医療センター</a:t>
            </a:r>
            <a:r>
              <a:rPr lang="en-US" altLang="ja-JP" sz="1200">
                <a:latin typeface="Calibri" pitchFamily="34" charset="0"/>
              </a:rPr>
              <a:t>/</a:t>
            </a:r>
            <a:r>
              <a:rPr lang="ja-JP" altLang="en-US" sz="1200">
                <a:latin typeface="Calibri" pitchFamily="34" charset="0"/>
              </a:rPr>
              <a:t>長崎県</a:t>
            </a:r>
            <a:endParaRPr lang="en-US" altLang="ja-JP" sz="1200">
              <a:latin typeface="Calibri" pitchFamily="34" charset="0"/>
            </a:endParaRPr>
          </a:p>
          <a:p>
            <a:r>
              <a:rPr lang="ja-JP" altLang="en-US" sz="1200">
                <a:latin typeface="Calibri" pitchFamily="34" charset="0"/>
              </a:rPr>
              <a:t>後援：長崎市、</a:t>
            </a:r>
            <a:r>
              <a:rPr lang="ja-JP" altLang="ja-JP" sz="1200">
                <a:latin typeface="Calibri" pitchFamily="34" charset="0"/>
              </a:rPr>
              <a:t>長崎県医師会、長崎市医師会、認知症の人と家族の会長崎県支部</a:t>
            </a:r>
            <a:r>
              <a:rPr lang="ja-JP" altLang="en-US" sz="1200">
                <a:latin typeface="Calibri" pitchFamily="34" charset="0"/>
              </a:rPr>
              <a:t>、地域拠点型認知症疾患医療センター佐世保中央病院、地域拠点型認知症疾患医療センター出口病院、</a:t>
            </a:r>
            <a:r>
              <a:rPr lang="ja-JP" altLang="ja-JP" sz="1200">
                <a:latin typeface="Calibri" pitchFamily="34" charset="0"/>
              </a:rPr>
              <a:t>長崎市社会福祉協議会、認定</a:t>
            </a:r>
            <a:r>
              <a:rPr lang="en-US" altLang="ja-JP" sz="1200">
                <a:latin typeface="Calibri" pitchFamily="34" charset="0"/>
              </a:rPr>
              <a:t>NPO</a:t>
            </a:r>
            <a:r>
              <a:rPr lang="ja-JP" altLang="ja-JP" sz="1200">
                <a:latin typeface="Calibri" pitchFamily="34" charset="0"/>
              </a:rPr>
              <a:t>長崎在宅</a:t>
            </a:r>
            <a:r>
              <a:rPr lang="en-US" altLang="ja-JP" sz="1200">
                <a:latin typeface="Calibri" pitchFamily="34" charset="0"/>
              </a:rPr>
              <a:t>Dr</a:t>
            </a:r>
            <a:r>
              <a:rPr lang="ja-JP" altLang="ja-JP" sz="1200">
                <a:latin typeface="Calibri" pitchFamily="34" charset="0"/>
              </a:rPr>
              <a:t>ネット</a:t>
            </a:r>
            <a:r>
              <a:rPr lang="ja-JP" altLang="en-US" sz="1200">
                <a:latin typeface="Calibri" pitchFamily="34" charset="0"/>
              </a:rPr>
              <a:t>、</a:t>
            </a:r>
            <a:r>
              <a:rPr lang="ja-JP" altLang="ja-JP" sz="1200">
                <a:latin typeface="Calibri" pitchFamily="34" charset="0"/>
              </a:rPr>
              <a:t>長崎市教育委員会、</a:t>
            </a:r>
            <a:r>
              <a:rPr lang="ja-JP" altLang="en-US" sz="1200">
                <a:latin typeface="Calibri" pitchFamily="34" charset="0"/>
              </a:rPr>
              <a:t>法テラス長崎、</a:t>
            </a:r>
            <a:r>
              <a:rPr lang="ja-JP" altLang="ja-JP" sz="1200">
                <a:latin typeface="Calibri" pitchFamily="34" charset="0"/>
              </a:rPr>
              <a:t>長崎県看護協会、長崎県栄養士会</a:t>
            </a:r>
            <a:r>
              <a:rPr lang="ja-JP" altLang="en-US" sz="1200">
                <a:latin typeface="Calibri" pitchFamily="34" charset="0"/>
              </a:rPr>
              <a:t>、</a:t>
            </a:r>
            <a:r>
              <a:rPr lang="ja-JP" altLang="ja-JP" sz="1200">
                <a:latin typeface="Calibri" pitchFamily="34" charset="0"/>
              </a:rPr>
              <a:t>長崎県薬剤師会</a:t>
            </a:r>
          </a:p>
          <a:p>
            <a:r>
              <a:rPr lang="ja-JP" altLang="en-US" sz="1200">
                <a:latin typeface="Calibri" pitchFamily="34" charset="0"/>
              </a:rPr>
              <a:t>後援依頼中：</a:t>
            </a:r>
            <a:r>
              <a:rPr lang="ja-JP" altLang="ja-JP" sz="1200">
                <a:latin typeface="Calibri" pitchFamily="34" charset="0"/>
              </a:rPr>
              <a:t>長崎新聞社、</a:t>
            </a:r>
            <a:r>
              <a:rPr lang="en-US" altLang="ja-JP" sz="1200">
                <a:latin typeface="Calibri" pitchFamily="34" charset="0"/>
              </a:rPr>
              <a:t>NHK</a:t>
            </a:r>
            <a:r>
              <a:rPr lang="ja-JP" altLang="ja-JP" sz="1200">
                <a:latin typeface="Calibri" pitchFamily="34" charset="0"/>
              </a:rPr>
              <a:t>長崎放送局、長崎県歯科医師会、長崎市歯科医師会、長崎県社会福祉協議会、長崎薬剤師在宅医療研究会（</a:t>
            </a:r>
            <a:r>
              <a:rPr lang="en-US" altLang="ja-JP" sz="1200">
                <a:latin typeface="Calibri" pitchFamily="34" charset="0"/>
              </a:rPr>
              <a:t>P</a:t>
            </a:r>
            <a:r>
              <a:rPr lang="ja-JP" altLang="ja-JP" sz="1200">
                <a:latin typeface="Calibri" pitchFamily="34" charset="0"/>
              </a:rPr>
              <a:t>ネット）、西日本新聞社、朝日新聞社、毎日新聞社、読売新聞西部本社、日本経済新聞長崎支局、</a:t>
            </a:r>
            <a:r>
              <a:rPr lang="en-US" altLang="ja-JP" sz="1200">
                <a:latin typeface="Calibri" pitchFamily="34" charset="0"/>
              </a:rPr>
              <a:t>KTN</a:t>
            </a:r>
            <a:r>
              <a:rPr lang="ja-JP" altLang="ja-JP" sz="1200">
                <a:latin typeface="Calibri" pitchFamily="34" charset="0"/>
              </a:rPr>
              <a:t>テレビ長崎、</a:t>
            </a:r>
            <a:r>
              <a:rPr lang="en-US" altLang="ja-JP" sz="1200">
                <a:latin typeface="Calibri" pitchFamily="34" charset="0"/>
              </a:rPr>
              <a:t>NCC</a:t>
            </a:r>
            <a:r>
              <a:rPr lang="ja-JP" altLang="ja-JP" sz="1200">
                <a:latin typeface="Calibri" pitchFamily="34" charset="0"/>
              </a:rPr>
              <a:t>長崎文化放送、</a:t>
            </a:r>
            <a:r>
              <a:rPr lang="en-US" altLang="ja-JP" sz="1200">
                <a:latin typeface="Calibri" pitchFamily="34" charset="0"/>
              </a:rPr>
              <a:t>NIB</a:t>
            </a:r>
            <a:r>
              <a:rPr lang="ja-JP" altLang="ja-JP" sz="1200">
                <a:latin typeface="Calibri" pitchFamily="34" charset="0"/>
              </a:rPr>
              <a:t>長崎国際テレビ</a:t>
            </a:r>
          </a:p>
        </p:txBody>
      </p:sp>
      <p:sp>
        <p:nvSpPr>
          <p:cNvPr id="13322" name="テキスト ボックス 10"/>
          <p:cNvSpPr txBox="1">
            <a:spLocks noChangeArrowheads="1"/>
          </p:cNvSpPr>
          <p:nvPr/>
        </p:nvSpPr>
        <p:spPr bwMode="auto">
          <a:xfrm>
            <a:off x="260350" y="7092950"/>
            <a:ext cx="36734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</a:rPr>
              <a:t>※</a:t>
            </a:r>
            <a:r>
              <a:rPr lang="ja-JP" altLang="en-US">
                <a:latin typeface="Calibri" pitchFamily="34" charset="0"/>
              </a:rPr>
              <a:t>事前に締め切る場合があります。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700338"/>
            <a:ext cx="6208712" cy="503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テキスト ボックス 3"/>
          <p:cNvSpPr txBox="1"/>
          <p:nvPr/>
        </p:nvSpPr>
        <p:spPr>
          <a:xfrm>
            <a:off x="244475" y="7019925"/>
            <a:ext cx="6283325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latin typeface="+mn-ea"/>
                <a:ea typeface="+mn-ea"/>
              </a:rPr>
              <a:t>【</a:t>
            </a:r>
            <a:r>
              <a:rPr lang="ja-JP" altLang="en-US" sz="1200" dirty="0">
                <a:latin typeface="+mn-ea"/>
                <a:ea typeface="+mn-ea"/>
              </a:rPr>
              <a:t>お願い</a:t>
            </a:r>
            <a:r>
              <a:rPr lang="en-US" altLang="ja-JP" sz="1200" dirty="0">
                <a:latin typeface="+mn-ea"/>
                <a:ea typeface="+mn-ea"/>
              </a:rPr>
              <a:t>】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+mn-ea"/>
                <a:ea typeface="+mn-ea"/>
              </a:rPr>
              <a:t>・会場へのご来場は公共交通機関を</a:t>
            </a:r>
            <a:r>
              <a:rPr lang="ja-JP" altLang="en-US" sz="1200" dirty="0">
                <a:latin typeface="+mn-ea"/>
                <a:ea typeface="+mn-ea"/>
              </a:rPr>
              <a:t>ご利用</a:t>
            </a:r>
            <a:r>
              <a:rPr lang="ja-JP" altLang="en-US" sz="1200" dirty="0">
                <a:latin typeface="+mn-ea"/>
                <a:ea typeface="+mn-ea"/>
              </a:rPr>
              <a:t>下さい。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latin typeface="+mn-ea"/>
                <a:ea typeface="+mn-ea"/>
              </a:rPr>
              <a:t>【</a:t>
            </a:r>
            <a:r>
              <a:rPr lang="ja-JP" altLang="en-US" sz="1200" dirty="0">
                <a:latin typeface="+mn-ea"/>
                <a:ea typeface="+mn-ea"/>
              </a:rPr>
              <a:t>個人情報の取り扱いについて</a:t>
            </a:r>
            <a:r>
              <a:rPr lang="en-US" altLang="ja-JP" sz="1200" dirty="0">
                <a:latin typeface="+mn-ea"/>
                <a:ea typeface="+mn-ea"/>
              </a:rPr>
              <a:t>】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+mn-ea"/>
                <a:ea typeface="+mn-ea"/>
              </a:rPr>
              <a:t>お申し込みに際してご記入</a:t>
            </a:r>
            <a:r>
              <a:rPr lang="ja-JP" altLang="en-US" sz="1200" dirty="0">
                <a:latin typeface="+mn-ea"/>
                <a:ea typeface="+mn-ea"/>
              </a:rPr>
              <a:t>頂いた情報</a:t>
            </a:r>
            <a:r>
              <a:rPr lang="ja-JP" altLang="en-US" sz="1200" dirty="0">
                <a:latin typeface="+mn-ea"/>
                <a:ea typeface="+mn-ea"/>
              </a:rPr>
              <a:t>につきまして</a:t>
            </a:r>
            <a:r>
              <a:rPr lang="ja-JP" altLang="en-US" sz="1200" dirty="0">
                <a:latin typeface="+mn-ea"/>
                <a:ea typeface="+mn-ea"/>
              </a:rPr>
              <a:t>は</a:t>
            </a:r>
            <a:endParaRPr lang="en-US" altLang="ja-JP" sz="1200" dirty="0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+mn-ea"/>
                <a:ea typeface="+mn-ea"/>
              </a:rPr>
              <a:t>本大会</a:t>
            </a:r>
            <a:r>
              <a:rPr lang="ja-JP" altLang="en-US" sz="1200" dirty="0">
                <a:latin typeface="+mn-ea"/>
                <a:ea typeface="+mn-ea"/>
              </a:rPr>
              <a:t>の実施に</a:t>
            </a:r>
            <a:r>
              <a:rPr lang="ja-JP" altLang="en-US" sz="1200" dirty="0">
                <a:latin typeface="+mn-ea"/>
                <a:ea typeface="+mn-ea"/>
              </a:rPr>
              <a:t>必要な</a:t>
            </a:r>
            <a:r>
              <a:rPr lang="ja-JP" altLang="en-US" sz="1200" dirty="0">
                <a:latin typeface="+mn-ea"/>
                <a:ea typeface="+mn-ea"/>
              </a:rPr>
              <a:t>こと以外には使用いたしません。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latin typeface="+mn-ea"/>
                <a:ea typeface="+mn-ea"/>
              </a:rPr>
              <a:t>【</a:t>
            </a:r>
            <a:r>
              <a:rPr lang="ja-JP" altLang="en-US" sz="1200" dirty="0">
                <a:latin typeface="+mn-ea"/>
                <a:ea typeface="+mn-ea"/>
              </a:rPr>
              <a:t>お問い合わせ</a:t>
            </a:r>
            <a:r>
              <a:rPr lang="en-US" altLang="ja-JP" sz="1200" dirty="0">
                <a:latin typeface="+mn-ea"/>
                <a:ea typeface="+mn-ea"/>
              </a:rPr>
              <a:t>】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+mn-ea"/>
                <a:ea typeface="+mn-ea"/>
              </a:rPr>
              <a:t>長崎大学病院精神</a:t>
            </a:r>
            <a:r>
              <a:rPr lang="ja-JP" altLang="en-US" sz="1200" dirty="0">
                <a:latin typeface="+mn-ea"/>
                <a:ea typeface="+mn-ea"/>
              </a:rPr>
              <a:t>神経科基幹型認知症疾患医療センター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TEL</a:t>
            </a:r>
            <a:r>
              <a:rPr lang="zh-CN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zh-CN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095-819-7293</a:t>
            </a:r>
            <a:r>
              <a:rPr lang="zh-CN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（精神科医局</a:t>
            </a:r>
            <a:r>
              <a:rPr lang="zh-CN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en-US" altLang="zh-CN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latin typeface="+mn-ea"/>
                <a:ea typeface="+mn-ea"/>
              </a:rPr>
              <a:t>095-819-7975</a:t>
            </a:r>
            <a:r>
              <a:rPr lang="ja-JP" altLang="en-US" sz="1200" dirty="0">
                <a:latin typeface="+mn-ea"/>
                <a:ea typeface="+mn-ea"/>
              </a:rPr>
              <a:t>（センター直通）</a:t>
            </a:r>
            <a:endParaRPr lang="zh-CN" altLang="en-US" sz="1200" dirty="0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担当連携者：</a:t>
            </a:r>
            <a:r>
              <a:rPr lang="en-US" altLang="zh-CN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MSW </a:t>
            </a:r>
            <a:r>
              <a:rPr lang="zh-CN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増田</a:t>
            </a:r>
            <a:r>
              <a:rPr lang="ja-JP" altLang="en-US" sz="12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池井</a:t>
            </a:r>
            <a:endParaRPr lang="zh-CN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latin typeface="+mn-ea"/>
                <a:ea typeface="+mn-ea"/>
              </a:rPr>
              <a:t>Email</a:t>
            </a:r>
            <a:r>
              <a:rPr lang="ja-JP" altLang="en-US" sz="1200" dirty="0">
                <a:latin typeface="+mn-ea"/>
                <a:ea typeface="+mn-ea"/>
              </a:rPr>
              <a:t>：</a:t>
            </a:r>
            <a:r>
              <a:rPr lang="en-US" altLang="ja-JP" sz="1200" dirty="0">
                <a:latin typeface="+mn-ea"/>
                <a:ea typeface="+mn-ea"/>
              </a:rPr>
              <a:t>y-masuda1221@nagasaki-u.ac.jp</a:t>
            </a:r>
            <a:endParaRPr lang="ja-JP" altLang="en-US" sz="1200" dirty="0">
              <a:latin typeface="+mn-ea"/>
              <a:ea typeface="+mn-ea"/>
            </a:endParaRPr>
          </a:p>
        </p:txBody>
      </p:sp>
      <p:sp>
        <p:nvSpPr>
          <p:cNvPr id="14339" name="テキスト ボックス 1"/>
          <p:cNvSpPr txBox="1">
            <a:spLocks noChangeArrowheads="1"/>
          </p:cNvSpPr>
          <p:nvPr/>
        </p:nvSpPr>
        <p:spPr bwMode="auto">
          <a:xfrm>
            <a:off x="1647825" y="179388"/>
            <a:ext cx="348615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2000">
                <a:latin typeface="Calibri" pitchFamily="34" charset="0"/>
              </a:rPr>
              <a:t>市民公開講座参加申込書</a:t>
            </a:r>
            <a:endParaRPr lang="en-US" altLang="ja-JP" sz="2000">
              <a:latin typeface="Calibri" pitchFamily="34" charset="0"/>
            </a:endParaRPr>
          </a:p>
          <a:p>
            <a:pPr algn="ctr"/>
            <a:r>
              <a:rPr lang="ja-JP" altLang="en-US" sz="1600">
                <a:latin typeface="Calibri" pitchFamily="34" charset="0"/>
              </a:rPr>
              <a:t>（この用紙にて</a:t>
            </a:r>
            <a:r>
              <a:rPr lang="en-US" altLang="ja-JP" sz="2000">
                <a:latin typeface="Calibri" pitchFamily="34" charset="0"/>
              </a:rPr>
              <a:t>FAX</a:t>
            </a:r>
            <a:r>
              <a:rPr lang="ja-JP" altLang="en-US" sz="1600">
                <a:latin typeface="Calibri" pitchFamily="34" charset="0"/>
              </a:rPr>
              <a:t>でお申込み下さい）</a:t>
            </a:r>
            <a:endParaRPr lang="en-US" altLang="ja-JP" sz="1600">
              <a:latin typeface="Calibri" pitchFamily="34" charset="0"/>
            </a:endParaRPr>
          </a:p>
          <a:p>
            <a:pPr algn="ctr"/>
            <a:endParaRPr lang="en-US" altLang="ja-JP">
              <a:latin typeface="Calibri" pitchFamily="34" charset="0"/>
            </a:endParaRPr>
          </a:p>
        </p:txBody>
      </p:sp>
      <p:sp>
        <p:nvSpPr>
          <p:cNvPr id="14340" name="テキスト ボックス 2"/>
          <p:cNvSpPr txBox="1">
            <a:spLocks noChangeArrowheads="1"/>
          </p:cNvSpPr>
          <p:nvPr/>
        </p:nvSpPr>
        <p:spPr bwMode="auto">
          <a:xfrm>
            <a:off x="1746250" y="795338"/>
            <a:ext cx="3281363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latin typeface="Calibri" pitchFamily="34" charset="0"/>
              </a:rPr>
              <a:t>FAX</a:t>
            </a:r>
            <a:r>
              <a:rPr lang="ja-JP" altLang="en-US" sz="2400">
                <a:latin typeface="Calibri" pitchFamily="34" charset="0"/>
              </a:rPr>
              <a:t>番号　</a:t>
            </a:r>
            <a:r>
              <a:rPr lang="en-US" altLang="ja-JP" sz="2400">
                <a:latin typeface="Calibri" pitchFamily="34" charset="0"/>
              </a:rPr>
              <a:t>095-819-7296 </a:t>
            </a:r>
          </a:p>
          <a:p>
            <a:r>
              <a:rPr lang="ja-JP" altLang="en-US">
                <a:latin typeface="Calibri" pitchFamily="34" charset="0"/>
              </a:rPr>
              <a:t>（先着</a:t>
            </a:r>
            <a:r>
              <a:rPr lang="en-US" altLang="ja-JP">
                <a:latin typeface="Calibri" pitchFamily="34" charset="0"/>
              </a:rPr>
              <a:t>200</a:t>
            </a:r>
            <a:r>
              <a:rPr lang="ja-JP" altLang="en-US">
                <a:latin typeface="Calibri" pitchFamily="34" charset="0"/>
              </a:rPr>
              <a:t>名様）</a:t>
            </a:r>
            <a:endParaRPr lang="en-US" altLang="ja-JP">
              <a:latin typeface="Calibri" pitchFamily="34" charset="0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1125538" y="1476375"/>
          <a:ext cx="45720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</a:tblGrid>
              <a:tr h="284002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ご芳名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</a:tr>
              <a:tr h="284002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連絡先</a:t>
                      </a:r>
                      <a:r>
                        <a:rPr kumimoji="1" lang="en-US" altLang="ja-JP" sz="1400" dirty="0" smtClean="0"/>
                        <a:t>FAX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</a:tr>
              <a:tr h="284002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連絡先</a:t>
                      </a:r>
                      <a:r>
                        <a:rPr kumimoji="1" lang="en-US" altLang="ja-JP" sz="1400" dirty="0" smtClean="0"/>
                        <a:t>TEL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</a:tr>
              <a:tr h="284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認知症相談会</a:t>
                      </a:r>
                      <a:endParaRPr kumimoji="1" lang="en-US" altLang="ja-JP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希望する・希望しない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58" name="テキスト ボックス 6"/>
          <p:cNvSpPr txBox="1">
            <a:spLocks noChangeArrowheads="1"/>
          </p:cNvSpPr>
          <p:nvPr/>
        </p:nvSpPr>
        <p:spPr bwMode="auto">
          <a:xfrm>
            <a:off x="620713" y="2700338"/>
            <a:ext cx="2736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>
                <a:latin typeface="Calibri" pitchFamily="34" charset="0"/>
              </a:rPr>
              <a:t>※</a:t>
            </a:r>
            <a:r>
              <a:rPr lang="ja-JP" altLang="en-US" sz="1400">
                <a:latin typeface="Calibri" pitchFamily="34" charset="0"/>
              </a:rPr>
              <a:t>定員になり次第締め切ります。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4165600" cy="67627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ja-JP" altLang="en-US" dirty="0" smtClean="0"/>
              <a:t>ご相談希望内容</a:t>
            </a:r>
            <a:endParaRPr lang="ja-JP" altLang="en-US" dirty="0"/>
          </a:p>
        </p:txBody>
      </p:sp>
      <p:sp>
        <p:nvSpPr>
          <p:cNvPr id="15362" name="テキスト ボックス 3"/>
          <p:cNvSpPr txBox="1">
            <a:spLocks noChangeArrowheads="1"/>
          </p:cNvSpPr>
          <p:nvPr/>
        </p:nvSpPr>
        <p:spPr bwMode="auto">
          <a:xfrm>
            <a:off x="476250" y="1331913"/>
            <a:ext cx="5689600" cy="701675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latin typeface="Calibri" pitchFamily="34" charset="0"/>
              </a:rPr>
              <a:t>ご相談者　（本人、家族、親族）</a:t>
            </a:r>
            <a:endParaRPr lang="en-US" altLang="ja-JP">
              <a:latin typeface="Calibri" pitchFamily="34" charset="0"/>
            </a:endParaRPr>
          </a:p>
          <a:p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ご相談内容（一つに○を付け、詳細をご記入ください）</a:t>
            </a:r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　</a:t>
            </a:r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　・　症状について</a:t>
            </a:r>
            <a:endParaRPr lang="en-US" altLang="ja-JP">
              <a:latin typeface="Calibri" pitchFamily="34" charset="0"/>
            </a:endParaRPr>
          </a:p>
          <a:p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　・　薬について</a:t>
            </a:r>
            <a:endParaRPr lang="en-US" altLang="ja-JP">
              <a:latin typeface="Calibri" pitchFamily="34" charset="0"/>
            </a:endParaRPr>
          </a:p>
          <a:p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　・　受診について</a:t>
            </a:r>
            <a:endParaRPr lang="en-US" altLang="ja-JP">
              <a:latin typeface="Calibri" pitchFamily="34" charset="0"/>
            </a:endParaRPr>
          </a:p>
          <a:p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　・　介護サービスについて</a:t>
            </a:r>
            <a:endParaRPr lang="en-US" altLang="ja-JP">
              <a:latin typeface="Calibri" pitchFamily="34" charset="0"/>
            </a:endParaRPr>
          </a:p>
          <a:p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　・　その他</a:t>
            </a:r>
            <a:endParaRPr lang="en-US" altLang="ja-JP">
              <a:latin typeface="Calibri" pitchFamily="34" charset="0"/>
            </a:endParaRPr>
          </a:p>
          <a:p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＜詳細内容＞</a:t>
            </a:r>
            <a:endParaRPr lang="en-US" altLang="ja-JP">
              <a:latin typeface="Calibri" pitchFamily="34" charset="0"/>
            </a:endParaRPr>
          </a:p>
          <a:p>
            <a:endParaRPr lang="en-US" altLang="ja-JP">
              <a:latin typeface="Calibri" pitchFamily="34" charset="0"/>
            </a:endParaRPr>
          </a:p>
          <a:p>
            <a:endParaRPr lang="en-US" altLang="ja-JP">
              <a:latin typeface="Calibri" pitchFamily="34" charset="0"/>
            </a:endParaRPr>
          </a:p>
          <a:p>
            <a:endParaRPr lang="en-US" altLang="ja-JP">
              <a:latin typeface="Calibri" pitchFamily="34" charset="0"/>
            </a:endParaRPr>
          </a:p>
          <a:p>
            <a:endParaRPr lang="en-US" altLang="ja-JP">
              <a:latin typeface="Calibri" pitchFamily="34" charset="0"/>
            </a:endParaRPr>
          </a:p>
          <a:p>
            <a:endParaRPr lang="en-US" altLang="ja-JP">
              <a:latin typeface="Calibri" pitchFamily="34" charset="0"/>
            </a:endParaRPr>
          </a:p>
          <a:p>
            <a:endParaRPr lang="en-US" altLang="ja-JP">
              <a:latin typeface="Calibri" pitchFamily="34" charset="0"/>
            </a:endParaRPr>
          </a:p>
          <a:p>
            <a:endParaRPr lang="en-US" altLang="ja-JP">
              <a:latin typeface="Calibri" pitchFamily="34" charset="0"/>
            </a:endParaRPr>
          </a:p>
          <a:p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　</a:t>
            </a:r>
            <a:endParaRPr lang="en-US" altLang="ja-JP">
              <a:latin typeface="Calibri" pitchFamily="34" charset="0"/>
            </a:endParaRPr>
          </a:p>
          <a:p>
            <a:endParaRPr lang="ja-JP" altLang="en-US">
              <a:latin typeface="Calibri" pitchFamily="34" charset="0"/>
            </a:endParaRPr>
          </a:p>
        </p:txBody>
      </p:sp>
      <p:sp>
        <p:nvSpPr>
          <p:cNvPr id="15363" name="テキスト ボックス 5"/>
          <p:cNvSpPr txBox="1">
            <a:spLocks noChangeArrowheads="1"/>
          </p:cNvSpPr>
          <p:nvPr/>
        </p:nvSpPr>
        <p:spPr bwMode="auto">
          <a:xfrm>
            <a:off x="4005263" y="323850"/>
            <a:ext cx="25923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latin typeface="Calibri" pitchFamily="34" charset="0"/>
              </a:rPr>
              <a:t>お名前：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722</Words>
  <Application>Microsoft Office PowerPoint</Application>
  <PresentationFormat>画面に合わせる (4:3)</PresentationFormat>
  <Paragraphs>65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Calibri</vt:lpstr>
      <vt:lpstr>ＭＳ Ｐゴシック</vt:lpstr>
      <vt:lpstr>Arial</vt:lpstr>
      <vt:lpstr>HGS創英角ﾎﾟｯﾌﾟ体</vt:lpstr>
      <vt:lpstr>宋体</vt:lpstr>
      <vt:lpstr>Office ​​テーマ</vt:lpstr>
      <vt:lpstr>スライド 1</vt:lpstr>
      <vt:lpstr>スライド 2</vt:lpstr>
      <vt:lpstr>ご相談希望内容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sm35478</dc:creator>
  <cp:lastModifiedBy>M_SUWA02</cp:lastModifiedBy>
  <cp:revision>38</cp:revision>
  <cp:lastPrinted>2013-12-10T08:00:28Z</cp:lastPrinted>
  <dcterms:created xsi:type="dcterms:W3CDTF">2013-12-05T05:57:03Z</dcterms:created>
  <dcterms:modified xsi:type="dcterms:W3CDTF">2014-01-14T05:26:51Z</dcterms:modified>
</cp:coreProperties>
</file>